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C432-8216-45CE-BE1E-C90EA86633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F83C01-9F6E-4CCF-B7E9-915F21723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58CB5C-2803-44E2-8E05-1E8481EA237D}"/>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5" name="Footer Placeholder 4">
            <a:extLst>
              <a:ext uri="{FF2B5EF4-FFF2-40B4-BE49-F238E27FC236}">
                <a16:creationId xmlns:a16="http://schemas.microsoft.com/office/drawing/2014/main" id="{EB430537-D450-49B2-856D-2CEF4458B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A8C6F-778D-4281-BA1C-42610B338DF9}"/>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16701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9F42-8C50-478E-BBD8-F043B4E516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53FC7E-800D-4D71-ADF1-EA9ABBF9FB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94946-609B-47A2-8D71-5FEBFCA6E43B}"/>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5" name="Footer Placeholder 4">
            <a:extLst>
              <a:ext uri="{FF2B5EF4-FFF2-40B4-BE49-F238E27FC236}">
                <a16:creationId xmlns:a16="http://schemas.microsoft.com/office/drawing/2014/main" id="{13019904-87E7-4D04-80CD-BD23BD027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C3931-CF22-406E-B86F-41E3832C3045}"/>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4275187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B014-FB58-4BF4-8E6E-52BD13179E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0F3A0C-9CD0-4876-8FA2-DFB5018A17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0407F-60F5-4C20-981C-4B7005E9CF5A}"/>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5" name="Footer Placeholder 4">
            <a:extLst>
              <a:ext uri="{FF2B5EF4-FFF2-40B4-BE49-F238E27FC236}">
                <a16:creationId xmlns:a16="http://schemas.microsoft.com/office/drawing/2014/main" id="{9333BEE1-5F94-4F08-BAB7-10A2F8289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F8E83-26A5-4CAC-BE1E-73D0F59C067A}"/>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111020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93BE-0744-4A8C-B7F5-B1C0EA0AD1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E798A3-3F91-42E4-B987-C478C68E04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542D6-0C45-4057-9474-B6E28FC04D92}"/>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5" name="Footer Placeholder 4">
            <a:extLst>
              <a:ext uri="{FF2B5EF4-FFF2-40B4-BE49-F238E27FC236}">
                <a16:creationId xmlns:a16="http://schemas.microsoft.com/office/drawing/2014/main" id="{9029C455-AF0B-4F17-A0C5-0894EB8B5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3BB2D-4FF0-479C-8825-5A6A1270D926}"/>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102617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BBC1-2FBD-4D72-9C20-B7ABBD0618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4D23F4-0D4D-4A90-BD82-5E098E8A8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F6DF56-86E2-4A4C-9487-F9DB8443B81C}"/>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5" name="Footer Placeholder 4">
            <a:extLst>
              <a:ext uri="{FF2B5EF4-FFF2-40B4-BE49-F238E27FC236}">
                <a16:creationId xmlns:a16="http://schemas.microsoft.com/office/drawing/2014/main" id="{A2A402E6-DD11-4337-A6EB-AFF0E70A8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B5847-3BF7-495F-A284-E85A9DAC77CA}"/>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2213126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D71E-C847-40B4-9DC7-D46803675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2F6B-5F99-4172-8013-7FF3A9FE06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97B15-E34B-4D24-9251-D312C50236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AD03C4-6BA8-4766-9B36-000EED3AF4F1}"/>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6" name="Footer Placeholder 5">
            <a:extLst>
              <a:ext uri="{FF2B5EF4-FFF2-40B4-BE49-F238E27FC236}">
                <a16:creationId xmlns:a16="http://schemas.microsoft.com/office/drawing/2014/main" id="{8AE442D9-BD40-4FD1-9BA3-E53A42EF0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631A57-891F-4A7C-A555-ED4DE3C5D3E3}"/>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246858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68B4-E834-4585-BEF2-8253B3C3DB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50EEAD-EF1F-4A8B-BA43-EF1B53D88E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A72245-FADD-434C-974C-73846D70DE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3DF309-1613-49DD-909B-16DF4B2F4C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F76216-9889-43CA-8907-94DB4C6173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228148-03A0-4146-8197-92FFF459C941}"/>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8" name="Footer Placeholder 7">
            <a:extLst>
              <a:ext uri="{FF2B5EF4-FFF2-40B4-BE49-F238E27FC236}">
                <a16:creationId xmlns:a16="http://schemas.microsoft.com/office/drawing/2014/main" id="{FA79FA20-DBC5-41F8-83BA-0C8C794AA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CDC2FA-55BB-4F29-B9C1-0137A97520DC}"/>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360243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0836-5A5C-4194-A50C-8870F5610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9B5141-15D5-41DD-A76C-CF5B11ECAEDF}"/>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4" name="Footer Placeholder 3">
            <a:extLst>
              <a:ext uri="{FF2B5EF4-FFF2-40B4-BE49-F238E27FC236}">
                <a16:creationId xmlns:a16="http://schemas.microsoft.com/office/drawing/2014/main" id="{FEA7A030-BF39-48CD-A668-F82BBA60C5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66800E-E21C-405C-8CAD-6C071EA79454}"/>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97052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C34D57-B56E-4A68-B422-5DA2F1EEB608}"/>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3" name="Footer Placeholder 2">
            <a:extLst>
              <a:ext uri="{FF2B5EF4-FFF2-40B4-BE49-F238E27FC236}">
                <a16:creationId xmlns:a16="http://schemas.microsoft.com/office/drawing/2014/main" id="{F4E34E1C-E253-4894-895F-3B371AF1B6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8E145D-AB9F-4669-8E2E-2D09E4FE100E}"/>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252024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1D08-EF53-4FF4-AE49-7F96F4397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E1C5B-EAAB-42DA-B8A0-F58436ACC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9E5975-A83C-47CC-92F9-8371E2095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9552AC-7B4F-4674-8F6D-43DB7138A4EB}"/>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6" name="Footer Placeholder 5">
            <a:extLst>
              <a:ext uri="{FF2B5EF4-FFF2-40B4-BE49-F238E27FC236}">
                <a16:creationId xmlns:a16="http://schemas.microsoft.com/office/drawing/2014/main" id="{493B3EDD-275F-4DA7-81EE-3A9432ABA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5CD3E-153C-4F52-963B-B420A37A6176}"/>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72420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CB1C-979F-4E5F-BFC5-EC248B6C8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435E3A-FA5B-408C-ADEF-D2A7BD9ED0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60588D-DEED-458D-9CE9-7C707D1EF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0C111A-1284-408D-875B-2E884A3821C6}"/>
              </a:ext>
            </a:extLst>
          </p:cNvPr>
          <p:cNvSpPr>
            <a:spLocks noGrp="1"/>
          </p:cNvSpPr>
          <p:nvPr>
            <p:ph type="dt" sz="half" idx="10"/>
          </p:nvPr>
        </p:nvSpPr>
        <p:spPr/>
        <p:txBody>
          <a:bodyPr/>
          <a:lstStyle/>
          <a:p>
            <a:fld id="{2EC56677-FEF9-4AC9-862C-31AF967E61B4}" type="datetimeFigureOut">
              <a:rPr lang="en-US" smtClean="0"/>
              <a:t>12/9/2018</a:t>
            </a:fld>
            <a:endParaRPr lang="en-US"/>
          </a:p>
        </p:txBody>
      </p:sp>
      <p:sp>
        <p:nvSpPr>
          <p:cNvPr id="6" name="Footer Placeholder 5">
            <a:extLst>
              <a:ext uri="{FF2B5EF4-FFF2-40B4-BE49-F238E27FC236}">
                <a16:creationId xmlns:a16="http://schemas.microsoft.com/office/drawing/2014/main" id="{0698F74B-1589-4B5D-A2A5-0B54EA2DF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EE119-ABE1-4885-9966-17CBCA383CD0}"/>
              </a:ext>
            </a:extLst>
          </p:cNvPr>
          <p:cNvSpPr>
            <a:spLocks noGrp="1"/>
          </p:cNvSpPr>
          <p:nvPr>
            <p:ph type="sldNum" sz="quarter" idx="12"/>
          </p:nvPr>
        </p:nvSpPr>
        <p:spPr/>
        <p:txBody>
          <a:bodyPr/>
          <a:lstStyle/>
          <a:p>
            <a:fld id="{1398FC44-4546-48B6-AC67-CEC763C0CFF6}" type="slidenum">
              <a:rPr lang="en-US" smtClean="0"/>
              <a:t>‹#›</a:t>
            </a:fld>
            <a:endParaRPr lang="en-US"/>
          </a:p>
        </p:txBody>
      </p:sp>
    </p:spTree>
    <p:extLst>
      <p:ext uri="{BB962C8B-B14F-4D97-AF65-F5344CB8AC3E}">
        <p14:creationId xmlns:p14="http://schemas.microsoft.com/office/powerpoint/2010/main" val="370826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2155E-01F7-4818-9B53-5277034A9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DA20AA-A246-4813-AAC0-9A24C30EE2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EE3F8-1BE3-4A4C-A44D-8503A5BA5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56677-FEF9-4AC9-862C-31AF967E61B4}" type="datetimeFigureOut">
              <a:rPr lang="en-US" smtClean="0"/>
              <a:t>12/9/2018</a:t>
            </a:fld>
            <a:endParaRPr lang="en-US"/>
          </a:p>
        </p:txBody>
      </p:sp>
      <p:sp>
        <p:nvSpPr>
          <p:cNvPr id="5" name="Footer Placeholder 4">
            <a:extLst>
              <a:ext uri="{FF2B5EF4-FFF2-40B4-BE49-F238E27FC236}">
                <a16:creationId xmlns:a16="http://schemas.microsoft.com/office/drawing/2014/main" id="{F53937DF-5D11-450D-BBAE-085BCDF0D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2BA63-4F9A-4F0F-BA5D-C38770C87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8FC44-4546-48B6-AC67-CEC763C0CFF6}" type="slidenum">
              <a:rPr lang="en-US" smtClean="0"/>
              <a:t>‹#›</a:t>
            </a:fld>
            <a:endParaRPr lang="en-US"/>
          </a:p>
        </p:txBody>
      </p:sp>
    </p:spTree>
    <p:extLst>
      <p:ext uri="{BB962C8B-B14F-4D97-AF65-F5344CB8AC3E}">
        <p14:creationId xmlns:p14="http://schemas.microsoft.com/office/powerpoint/2010/main" val="1763905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F5FAF8-223E-464C-ADFF-4ABD026481CB}"/>
              </a:ext>
            </a:extLst>
          </p:cNvPr>
          <p:cNvSpPr>
            <a:spLocks noGrp="1"/>
          </p:cNvSpPr>
          <p:nvPr>
            <p:ph type="ctrTitle"/>
          </p:nvPr>
        </p:nvSpPr>
        <p:spPr>
          <a:xfrm>
            <a:off x="932873" y="0"/>
            <a:ext cx="10492509" cy="914400"/>
          </a:xfrm>
          <a:solidFill>
            <a:schemeClr val="accent2">
              <a:lumMod val="60000"/>
              <a:lumOff val="40000"/>
            </a:schemeClr>
          </a:solidFill>
        </p:spPr>
        <p:txBody>
          <a:bodyPr>
            <a:normAutofit/>
          </a:bodyPr>
          <a:lstStyle/>
          <a:p>
            <a:r>
              <a:rPr lang="en-US" dirty="0">
                <a:latin typeface="Rockwell" panose="02060603020205020403" pitchFamily="18" charset="0"/>
              </a:rPr>
              <a:t>Donut Delights</a:t>
            </a:r>
          </a:p>
        </p:txBody>
      </p:sp>
      <p:sp>
        <p:nvSpPr>
          <p:cNvPr id="5" name="Subtitle 4">
            <a:extLst>
              <a:ext uri="{FF2B5EF4-FFF2-40B4-BE49-F238E27FC236}">
                <a16:creationId xmlns:a16="http://schemas.microsoft.com/office/drawing/2014/main" id="{2E032019-85E9-4987-BBF3-4A74D0299CE8}"/>
              </a:ext>
            </a:extLst>
          </p:cNvPr>
          <p:cNvSpPr>
            <a:spLocks noGrp="1"/>
          </p:cNvSpPr>
          <p:nvPr>
            <p:ph type="subTitle" idx="1"/>
          </p:nvPr>
        </p:nvSpPr>
        <p:spPr>
          <a:xfrm>
            <a:off x="932872" y="914400"/>
            <a:ext cx="10492509" cy="423949"/>
          </a:xfrm>
          <a:solidFill>
            <a:schemeClr val="accent3"/>
          </a:solidFill>
        </p:spPr>
        <p:txBody>
          <a:bodyPr/>
          <a:lstStyle/>
          <a:p>
            <a:r>
              <a:rPr lang="en-US" dirty="0">
                <a:solidFill>
                  <a:srgbClr val="FFC000"/>
                </a:solidFill>
                <a:latin typeface="Rockwell" panose="02060603020205020403" pitchFamily="18" charset="0"/>
              </a:rPr>
              <a:t>Home            About Us            Menu            Location            Contact Us</a:t>
            </a:r>
          </a:p>
        </p:txBody>
      </p:sp>
      <p:sp>
        <p:nvSpPr>
          <p:cNvPr id="2" name="Rectangle 1"/>
          <p:cNvSpPr/>
          <p:nvPr/>
        </p:nvSpPr>
        <p:spPr>
          <a:xfrm>
            <a:off x="932874" y="1338349"/>
            <a:ext cx="10492508" cy="55196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W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71" y="1"/>
            <a:ext cx="1279698"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105592" y="1546168"/>
            <a:ext cx="3100648" cy="283464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1221970" y="1667923"/>
            <a:ext cx="2867892" cy="26077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367" r="32661" b="23761"/>
          <a:stretch/>
        </p:blipFill>
        <p:spPr>
          <a:xfrm>
            <a:off x="4995950" y="2148596"/>
            <a:ext cx="6076604" cy="368547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401" y="4896197"/>
            <a:ext cx="2615030" cy="1875744"/>
          </a:xfrm>
          <a:prstGeom prst="rect">
            <a:avLst/>
          </a:prstGeom>
        </p:spPr>
      </p:pic>
    </p:spTree>
    <p:extLst>
      <p:ext uri="{BB962C8B-B14F-4D97-AF65-F5344CB8AC3E}">
        <p14:creationId xmlns:p14="http://schemas.microsoft.com/office/powerpoint/2010/main" val="40523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A57AB-1F67-413A-9787-FEE1E63A199F}"/>
              </a:ext>
            </a:extLst>
          </p:cNvPr>
          <p:cNvSpPr>
            <a:spLocks noGrp="1"/>
          </p:cNvSpPr>
          <p:nvPr>
            <p:ph type="title"/>
          </p:nvPr>
        </p:nvSpPr>
        <p:spPr>
          <a:xfrm>
            <a:off x="838200" y="0"/>
            <a:ext cx="10515600" cy="707217"/>
          </a:xfrm>
          <a:solidFill>
            <a:schemeClr val="accent2">
              <a:lumMod val="60000"/>
              <a:lumOff val="40000"/>
            </a:schemeClr>
          </a:solidFill>
        </p:spPr>
        <p:txBody>
          <a:bodyPr/>
          <a:lstStyle/>
          <a:p>
            <a:pPr algn="ctr"/>
            <a:r>
              <a:rPr lang="en-US" dirty="0">
                <a:latin typeface="Rockwell" panose="02060603020205020403" pitchFamily="18" charset="0"/>
              </a:rPr>
              <a:t>About Us</a:t>
            </a:r>
          </a:p>
        </p:txBody>
      </p:sp>
      <p:sp>
        <p:nvSpPr>
          <p:cNvPr id="6" name="Rectangle 5"/>
          <p:cNvSpPr/>
          <p:nvPr/>
        </p:nvSpPr>
        <p:spPr>
          <a:xfrm>
            <a:off x="838200" y="707217"/>
            <a:ext cx="10515599" cy="615078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4">
            <a:extLst>
              <a:ext uri="{FF2B5EF4-FFF2-40B4-BE49-F238E27FC236}">
                <a16:creationId xmlns:a16="http://schemas.microsoft.com/office/drawing/2014/main" id="{2801C8B6-1269-46CB-AC3A-4D74355E7D2D}"/>
              </a:ext>
            </a:extLst>
          </p:cNvPr>
          <p:cNvSpPr txBox="1">
            <a:spLocks noGrp="1"/>
          </p:cNvSpPr>
          <p:nvPr>
            <p:ph idx="1"/>
          </p:nvPr>
        </p:nvSpPr>
        <p:spPr>
          <a:xfrm>
            <a:off x="838199" y="859569"/>
            <a:ext cx="10515600" cy="419898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endParaRPr lang="en-US" sz="5600" dirty="0">
              <a:solidFill>
                <a:srgbClr val="FFC000"/>
              </a:solidFill>
              <a:latin typeface="Rockwell" panose="02060603020205020403" pitchFamily="18" charset="0"/>
            </a:endParaRPr>
          </a:p>
          <a:p>
            <a:pPr marL="0" indent="0">
              <a:lnSpc>
                <a:spcPct val="170000"/>
              </a:lnSpc>
              <a:buFont typeface="Arial" panose="020B0604020202020204" pitchFamily="34" charset="0"/>
              <a:buNone/>
            </a:pPr>
            <a:endParaRPr lang="en-US" sz="5600" dirty="0">
              <a:solidFill>
                <a:srgbClr val="FFC000"/>
              </a:solidFill>
              <a:latin typeface="Rockwell" panose="02060603020205020403" pitchFamily="18" charset="0"/>
            </a:endParaRPr>
          </a:p>
          <a:p>
            <a:pPr marL="0" indent="0">
              <a:lnSpc>
                <a:spcPct val="170000"/>
              </a:lnSpc>
              <a:buFont typeface="Arial" panose="020B0604020202020204" pitchFamily="34" charset="0"/>
              <a:buNone/>
            </a:pPr>
            <a:endParaRPr lang="en-US" sz="5600" dirty="0">
              <a:solidFill>
                <a:srgbClr val="FFC000"/>
              </a:solidFill>
              <a:latin typeface="Rockwell" panose="02060603020205020403" pitchFamily="18" charset="0"/>
            </a:endParaRPr>
          </a:p>
          <a:p>
            <a:pPr marL="0" indent="0">
              <a:lnSpc>
                <a:spcPct val="170000"/>
              </a:lnSpc>
              <a:buFont typeface="Arial" panose="020B0604020202020204" pitchFamily="34" charset="0"/>
              <a:buNone/>
            </a:pPr>
            <a:endParaRPr lang="en-US" sz="5600" dirty="0">
              <a:solidFill>
                <a:srgbClr val="FFC000"/>
              </a:solidFill>
              <a:latin typeface="Rockwell" panose="02060603020205020403" pitchFamily="18" charset="0"/>
            </a:endParaRPr>
          </a:p>
          <a:p>
            <a:pPr marL="0" indent="0">
              <a:lnSpc>
                <a:spcPct val="170000"/>
              </a:lnSpc>
              <a:buFont typeface="Arial" panose="020B0604020202020204" pitchFamily="34" charset="0"/>
              <a:buNone/>
            </a:pPr>
            <a:endParaRPr lang="en-US" sz="5600" dirty="0">
              <a:solidFill>
                <a:srgbClr val="FFC000"/>
              </a:solidFill>
              <a:latin typeface="Rockwell" panose="02060603020205020403" pitchFamily="18" charset="0"/>
            </a:endParaRPr>
          </a:p>
          <a:p>
            <a:pPr marL="0" indent="0">
              <a:lnSpc>
                <a:spcPct val="170000"/>
              </a:lnSpc>
              <a:buFont typeface="Arial" panose="020B0604020202020204" pitchFamily="34" charset="0"/>
              <a:buNone/>
            </a:pPr>
            <a:r>
              <a:rPr lang="en-US" sz="5600" dirty="0">
                <a:solidFill>
                  <a:srgbClr val="FFC000"/>
                </a:solidFill>
                <a:latin typeface="Rockwell" panose="02060603020205020403" pitchFamily="18" charset="0"/>
              </a:rPr>
              <a:t>Donut Delights was started in 1971 by Melvin </a:t>
            </a:r>
            <a:r>
              <a:rPr lang="en-US" sz="5600" dirty="0" err="1">
                <a:solidFill>
                  <a:srgbClr val="FFC000"/>
                </a:solidFill>
                <a:latin typeface="Rockwell" panose="02060603020205020403" pitchFamily="18" charset="0"/>
              </a:rPr>
              <a:t>Furballski</a:t>
            </a:r>
            <a:r>
              <a:rPr lang="en-US" sz="5600" dirty="0">
                <a:solidFill>
                  <a:srgbClr val="FFC000"/>
                </a:solidFill>
                <a:latin typeface="Rockwell" panose="02060603020205020403" pitchFamily="18" charset="0"/>
              </a:rPr>
              <a:t>, an immigrant baker from the far east coast of Poland. Known far and wide for his delicate pastries, Melvin fled his homeland in search of a better life for his family. In 1970 he landed in New York City and by chance he found an open seat on a bus heading west. When an unexpected mechanical failure forced a three day delay in Champaign, Illinois, </a:t>
            </a:r>
            <a:r>
              <a:rPr lang="en-US" sz="5600" dirty="0" err="1">
                <a:solidFill>
                  <a:srgbClr val="FFC000"/>
                </a:solidFill>
                <a:latin typeface="Rockwell" panose="02060603020205020403" pitchFamily="18" charset="0"/>
              </a:rPr>
              <a:t>Furballski</a:t>
            </a:r>
            <a:r>
              <a:rPr lang="en-US" sz="5600" dirty="0">
                <a:solidFill>
                  <a:srgbClr val="FFC000"/>
                </a:solidFill>
                <a:latin typeface="Rockwell" panose="02060603020205020403" pitchFamily="18" charset="0"/>
              </a:rPr>
              <a:t> saw the need for a donut shop, so he decided to stay and make a new life for himself in Urbana, Illinois. With only one hundred dollars to his name, he found an abandoned bread shop and within two days he had one of a kind donuts flying off the racks faster than he could bake them and things have never slowed down. Now you can find that same great donut recipe plus dozens more still being made with the same love and care as when Donut Delights first opened. A bakery fire in the mid-1980s destroyed many of the shop's records...but NOT THE RECIPES.  While many people might have viewed the fire as an excuse to quit, Melvin instead used it as an opportunity to reconfigure the interior design, allowing him to add the coffee </a:t>
            </a:r>
            <a:r>
              <a:rPr lang="en-US" sz="5600" dirty="0" err="1">
                <a:solidFill>
                  <a:srgbClr val="FFC000"/>
                </a:solidFill>
                <a:latin typeface="Rockwell" panose="02060603020205020403" pitchFamily="18" charset="0"/>
              </a:rPr>
              <a:t>roastery</a:t>
            </a:r>
            <a:r>
              <a:rPr lang="en-US" sz="5600" dirty="0">
                <a:solidFill>
                  <a:srgbClr val="FFC000"/>
                </a:solidFill>
                <a:latin typeface="Rockwell" panose="02060603020205020403" pitchFamily="18" charset="0"/>
              </a:rPr>
              <a:t> section as well. So when you visit, be prepared for the inviting mix of aromas from fresh-roasted coffee beans and fresh-baked donuts: It's the closest thing to "Breakfast Heaven" anywhere in the C-U area!</a:t>
            </a:r>
          </a:p>
          <a:p>
            <a:endParaRPr lang="en-US" dirty="0"/>
          </a:p>
        </p:txBody>
      </p:sp>
      <p:sp>
        <p:nvSpPr>
          <p:cNvPr id="9" name="Rectangle 8">
            <a:extLst>
              <a:ext uri="{FF2B5EF4-FFF2-40B4-BE49-F238E27FC236}">
                <a16:creationId xmlns:a16="http://schemas.microsoft.com/office/drawing/2014/main" id="{6C1ECF88-B237-4529-8F1D-896E9DAFB7DE}"/>
              </a:ext>
            </a:extLst>
          </p:cNvPr>
          <p:cNvSpPr/>
          <p:nvPr/>
        </p:nvSpPr>
        <p:spPr>
          <a:xfrm>
            <a:off x="6811617" y="859570"/>
            <a:ext cx="3670853" cy="21203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D6C18E-2181-43F9-951C-D24A855BD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391" y="996470"/>
            <a:ext cx="3392557" cy="1879251"/>
          </a:xfrm>
          <a:prstGeom prst="rect">
            <a:avLst/>
          </a:prstGeom>
        </p:spPr>
      </p:pic>
      <p:sp>
        <p:nvSpPr>
          <p:cNvPr id="11" name="Rectangle 10">
            <a:extLst>
              <a:ext uri="{FF2B5EF4-FFF2-40B4-BE49-F238E27FC236}">
                <a16:creationId xmlns:a16="http://schemas.microsoft.com/office/drawing/2014/main" id="{AE078594-6783-4DFF-B83E-940DEBF3EF60}"/>
              </a:ext>
            </a:extLst>
          </p:cNvPr>
          <p:cNvSpPr/>
          <p:nvPr/>
        </p:nvSpPr>
        <p:spPr>
          <a:xfrm>
            <a:off x="1204167" y="859570"/>
            <a:ext cx="4572000" cy="21203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975BBFB-3C6D-4E85-AF3E-A5357C171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415" y="996470"/>
            <a:ext cx="4401504" cy="1907319"/>
          </a:xfrm>
          <a:prstGeom prst="rect">
            <a:avLst/>
          </a:prstGeom>
        </p:spPr>
      </p:pic>
      <p:pic>
        <p:nvPicPr>
          <p:cNvPr id="13" name="Picture 2" descr="NEWLOGO.png">
            <a:extLst>
              <a:ext uri="{FF2B5EF4-FFF2-40B4-BE49-F238E27FC236}">
                <a16:creationId xmlns:a16="http://schemas.microsoft.com/office/drawing/2014/main" id="{C66F7D9B-221D-4FF9-9ED5-FD49FD015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871" y="1"/>
            <a:ext cx="989745" cy="70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04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54B463-A070-4CA8-B863-BE678400CDE4}"/>
              </a:ext>
            </a:extLst>
          </p:cNvPr>
          <p:cNvSpPr>
            <a:spLocks noGrp="1"/>
          </p:cNvSpPr>
          <p:nvPr>
            <p:ph type="title"/>
          </p:nvPr>
        </p:nvSpPr>
        <p:spPr>
          <a:xfrm>
            <a:off x="838200" y="0"/>
            <a:ext cx="10515600" cy="757093"/>
          </a:xfrm>
          <a:solidFill>
            <a:schemeClr val="accent2">
              <a:lumMod val="60000"/>
              <a:lumOff val="40000"/>
            </a:schemeClr>
          </a:solidFill>
        </p:spPr>
        <p:txBody>
          <a:bodyPr>
            <a:normAutofit/>
          </a:bodyPr>
          <a:lstStyle/>
          <a:p>
            <a:pPr algn="ctr"/>
            <a:r>
              <a:rPr lang="en-US" dirty="0">
                <a:latin typeface="Rockwell" panose="02060603020205020403" pitchFamily="18" charset="0"/>
              </a:rPr>
              <a:t>Menu</a:t>
            </a:r>
          </a:p>
        </p:txBody>
      </p:sp>
      <p:sp>
        <p:nvSpPr>
          <p:cNvPr id="6" name="Rectangle 5"/>
          <p:cNvSpPr/>
          <p:nvPr/>
        </p:nvSpPr>
        <p:spPr>
          <a:xfrm>
            <a:off x="838200" y="752982"/>
            <a:ext cx="10515600" cy="610090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4">
            <a:extLst>
              <a:ext uri="{FF2B5EF4-FFF2-40B4-BE49-F238E27FC236}">
                <a16:creationId xmlns:a16="http://schemas.microsoft.com/office/drawing/2014/main" id="{C753FF30-7569-4CC8-A16C-61A8A551BCFF}"/>
              </a:ext>
            </a:extLst>
          </p:cNvPr>
          <p:cNvSpPr txBox="1">
            <a:spLocks/>
          </p:cNvSpPr>
          <p:nvPr/>
        </p:nvSpPr>
        <p:spPr>
          <a:xfrm>
            <a:off x="838200" y="857941"/>
            <a:ext cx="3293225" cy="53190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solidFill>
                  <a:srgbClr val="FFC000"/>
                </a:solidFill>
                <a:effectLst>
                  <a:outerShdw blurRad="38100" dist="38100" dir="2700000" algn="tl">
                    <a:srgbClr val="000000">
                      <a:alpha val="43137"/>
                    </a:srgbClr>
                  </a:outerShdw>
                </a:effectLst>
                <a:latin typeface="Rockwell" panose="02060603020205020403" pitchFamily="18" charset="0"/>
              </a:rPr>
              <a:t>Baker’s Dozen – (13) $8.65     </a:t>
            </a:r>
          </a:p>
          <a:p>
            <a:pPr marL="0" indent="0">
              <a:buFont typeface="Arial" panose="020B0604020202020204" pitchFamily="34" charset="0"/>
              <a:buNone/>
            </a:pPr>
            <a:r>
              <a:rPr lang="en-US" dirty="0">
                <a:solidFill>
                  <a:srgbClr val="FFC000"/>
                </a:solidFill>
                <a:latin typeface="Rockwell" panose="02060603020205020403" pitchFamily="18" charset="0"/>
              </a:rPr>
              <a:t>Chocolate Frosted </a:t>
            </a:r>
          </a:p>
          <a:p>
            <a:pPr marL="0" indent="0">
              <a:buFont typeface="Arial" panose="020B0604020202020204" pitchFamily="34" charset="0"/>
              <a:buNone/>
            </a:pPr>
            <a:r>
              <a:rPr lang="en-US" dirty="0">
                <a:solidFill>
                  <a:srgbClr val="FFC000"/>
                </a:solidFill>
                <a:latin typeface="Rockwell" panose="02060603020205020403" pitchFamily="18" charset="0"/>
              </a:rPr>
              <a:t>Vanilla Frosted</a:t>
            </a:r>
          </a:p>
          <a:p>
            <a:pPr marL="0" indent="0">
              <a:buFont typeface="Arial" panose="020B0604020202020204" pitchFamily="34" charset="0"/>
              <a:buNone/>
            </a:pPr>
            <a:r>
              <a:rPr lang="en-US" dirty="0">
                <a:solidFill>
                  <a:srgbClr val="FFC000"/>
                </a:solidFill>
                <a:latin typeface="Rockwell" panose="02060603020205020403" pitchFamily="18" charset="0"/>
              </a:rPr>
              <a:t>Boston Cream </a:t>
            </a:r>
          </a:p>
          <a:p>
            <a:pPr marL="0" indent="0">
              <a:buFont typeface="Arial" panose="020B0604020202020204" pitchFamily="34" charset="0"/>
              <a:buNone/>
            </a:pPr>
            <a:r>
              <a:rPr lang="en-US" dirty="0">
                <a:solidFill>
                  <a:srgbClr val="FFC000"/>
                </a:solidFill>
                <a:latin typeface="Rockwell" panose="02060603020205020403" pitchFamily="18" charset="0"/>
              </a:rPr>
              <a:t>Jelly Filled</a:t>
            </a:r>
          </a:p>
          <a:p>
            <a:pPr marL="0" indent="0">
              <a:buFont typeface="Arial" panose="020B0604020202020204" pitchFamily="34" charset="0"/>
              <a:buNone/>
            </a:pPr>
            <a:r>
              <a:rPr lang="en-US" dirty="0">
                <a:solidFill>
                  <a:srgbClr val="FFC000"/>
                </a:solidFill>
                <a:latin typeface="Rockwell" panose="02060603020205020403" pitchFamily="18" charset="0"/>
              </a:rPr>
              <a:t>Glazed </a:t>
            </a:r>
          </a:p>
          <a:p>
            <a:pPr marL="0" indent="0">
              <a:buFont typeface="Arial" panose="020B0604020202020204" pitchFamily="34" charset="0"/>
              <a:buNone/>
            </a:pPr>
            <a:r>
              <a:rPr lang="en-US" dirty="0">
                <a:solidFill>
                  <a:srgbClr val="FFC000"/>
                </a:solidFill>
                <a:latin typeface="Rockwell" panose="02060603020205020403" pitchFamily="18" charset="0"/>
              </a:rPr>
              <a:t>Chocolate Glazed</a:t>
            </a:r>
          </a:p>
          <a:p>
            <a:pPr marL="0" indent="0">
              <a:buFont typeface="Arial" panose="020B0604020202020204" pitchFamily="34" charset="0"/>
              <a:buNone/>
            </a:pPr>
            <a:r>
              <a:rPr lang="en-US" dirty="0">
                <a:solidFill>
                  <a:srgbClr val="FFC000"/>
                </a:solidFill>
                <a:latin typeface="Rockwell" panose="02060603020205020403" pitchFamily="18" charset="0"/>
              </a:rPr>
              <a:t>Marble Twist</a:t>
            </a:r>
          </a:p>
          <a:p>
            <a:pPr marL="0" indent="0">
              <a:buFont typeface="Arial" panose="020B0604020202020204" pitchFamily="34" charset="0"/>
              <a:buNone/>
            </a:pPr>
            <a:r>
              <a:rPr lang="en-US" dirty="0">
                <a:solidFill>
                  <a:srgbClr val="FFC000"/>
                </a:solidFill>
                <a:latin typeface="Rockwell" panose="02060603020205020403" pitchFamily="18" charset="0"/>
              </a:rPr>
              <a:t>Sugar Raised</a:t>
            </a:r>
          </a:p>
          <a:p>
            <a:pPr marL="0" indent="0">
              <a:buFont typeface="Arial" panose="020B0604020202020204" pitchFamily="34" charset="0"/>
              <a:buNone/>
            </a:pPr>
            <a:r>
              <a:rPr lang="en-US" dirty="0">
                <a:solidFill>
                  <a:srgbClr val="FFC000"/>
                </a:solidFill>
                <a:latin typeface="Rockwell" panose="02060603020205020403" pitchFamily="18" charset="0"/>
              </a:rPr>
              <a:t>Plain </a:t>
            </a:r>
          </a:p>
          <a:p>
            <a:pPr marL="0" indent="0">
              <a:buFont typeface="Arial" panose="020B0604020202020204" pitchFamily="34" charset="0"/>
              <a:buNone/>
            </a:pPr>
            <a:r>
              <a:rPr lang="en-US" dirty="0">
                <a:solidFill>
                  <a:srgbClr val="FFC000"/>
                </a:solidFill>
                <a:latin typeface="Rockwell" panose="02060603020205020403" pitchFamily="18" charset="0"/>
              </a:rPr>
              <a:t>Plain Cruller</a:t>
            </a:r>
          </a:p>
          <a:p>
            <a:pPr marL="0" indent="0">
              <a:buFont typeface="Arial" panose="020B0604020202020204" pitchFamily="34" charset="0"/>
              <a:buNone/>
            </a:pPr>
            <a:r>
              <a:rPr lang="en-US" dirty="0">
                <a:solidFill>
                  <a:srgbClr val="FFC000"/>
                </a:solidFill>
                <a:latin typeface="Rockwell" panose="02060603020205020403" pitchFamily="18" charset="0"/>
              </a:rPr>
              <a:t>Honey Wheat</a:t>
            </a:r>
          </a:p>
          <a:p>
            <a:pPr marL="0" indent="0">
              <a:buFont typeface="Arial" panose="020B0604020202020204" pitchFamily="34" charset="0"/>
              <a:buNone/>
            </a:pPr>
            <a:r>
              <a:rPr lang="en-US" dirty="0">
                <a:solidFill>
                  <a:srgbClr val="FFC000"/>
                </a:solidFill>
                <a:latin typeface="Rockwell" panose="02060603020205020403" pitchFamily="18" charset="0"/>
              </a:rPr>
              <a:t>Jelly Puff</a:t>
            </a:r>
          </a:p>
          <a:p>
            <a:pPr marL="0" indent="0">
              <a:buFont typeface="Arial" panose="020B0604020202020204" pitchFamily="34" charset="0"/>
              <a:buNone/>
            </a:pPr>
            <a:r>
              <a:rPr lang="en-US" dirty="0">
                <a:solidFill>
                  <a:srgbClr val="FFC000"/>
                </a:solidFill>
                <a:latin typeface="Rockwell" panose="02060603020205020403" pitchFamily="18" charset="0"/>
              </a:rPr>
              <a:t>Cream Puff</a:t>
            </a:r>
          </a:p>
          <a:p>
            <a:pPr marL="0" indent="0">
              <a:buFont typeface="Arial" panose="020B0604020202020204" pitchFamily="34" charset="0"/>
              <a:buNone/>
            </a:pPr>
            <a:r>
              <a:rPr lang="en-US" dirty="0">
                <a:solidFill>
                  <a:srgbClr val="FFC000"/>
                </a:solidFill>
                <a:latin typeface="Rockwell" panose="02060603020205020403" pitchFamily="18" charset="0"/>
              </a:rPr>
              <a:t>Coffee Roll</a:t>
            </a:r>
          </a:p>
          <a:p>
            <a:pPr marL="0" indent="0">
              <a:buFont typeface="Arial" panose="020B0604020202020204" pitchFamily="34" charset="0"/>
              <a:buNone/>
            </a:pPr>
            <a:endParaRPr lang="en-US" dirty="0">
              <a:solidFill>
                <a:srgbClr val="FFC000"/>
              </a:solidFill>
            </a:endParaRPr>
          </a:p>
        </p:txBody>
      </p:sp>
      <p:sp>
        <p:nvSpPr>
          <p:cNvPr id="9" name="TextBox 8"/>
          <p:cNvSpPr txBox="1"/>
          <p:nvPr/>
        </p:nvSpPr>
        <p:spPr>
          <a:xfrm>
            <a:off x="4242264" y="764515"/>
            <a:ext cx="3818313" cy="1938992"/>
          </a:xfrm>
          <a:prstGeom prst="rect">
            <a:avLst/>
          </a:prstGeom>
          <a:noFill/>
        </p:spPr>
        <p:txBody>
          <a:bodyPr wrap="square" rtlCol="0">
            <a:spAutoFit/>
          </a:bodyPr>
          <a:lstStyle/>
          <a:p>
            <a:r>
              <a:rPr lang="en-US" sz="2000" b="1" i="1" dirty="0">
                <a:solidFill>
                  <a:srgbClr val="FFC000"/>
                </a:solidFill>
                <a:effectLst>
                  <a:outerShdw blurRad="38100" dist="38100" dir="2700000" algn="tl">
                    <a:srgbClr val="000000">
                      <a:alpha val="43137"/>
                    </a:srgbClr>
                  </a:outerShdw>
                </a:effectLst>
                <a:latin typeface="Rockwell" panose="02060603020205020403" pitchFamily="18" charset="0"/>
              </a:rPr>
              <a:t>Fancy Donuts – (1) $2.00</a:t>
            </a:r>
          </a:p>
          <a:p>
            <a:r>
              <a:rPr lang="en-US" sz="2000" dirty="0">
                <a:solidFill>
                  <a:srgbClr val="FFC000"/>
                </a:solidFill>
                <a:latin typeface="Rockwell" panose="02060603020205020403" pitchFamily="18" charset="0"/>
              </a:rPr>
              <a:t>Bow Tie</a:t>
            </a:r>
          </a:p>
          <a:p>
            <a:r>
              <a:rPr lang="en-US" sz="2000" dirty="0">
                <a:solidFill>
                  <a:srgbClr val="FFC000"/>
                </a:solidFill>
                <a:latin typeface="Rockwell" panose="02060603020205020403" pitchFamily="18" charset="0"/>
              </a:rPr>
              <a:t>Éclair</a:t>
            </a:r>
          </a:p>
          <a:p>
            <a:r>
              <a:rPr lang="en-US" sz="2000" dirty="0">
                <a:solidFill>
                  <a:srgbClr val="FFC000"/>
                </a:solidFill>
                <a:latin typeface="Rockwell" panose="02060603020205020403" pitchFamily="18" charset="0"/>
              </a:rPr>
              <a:t>Apple Turnover</a:t>
            </a:r>
          </a:p>
          <a:p>
            <a:r>
              <a:rPr lang="en-US" sz="2000" dirty="0">
                <a:solidFill>
                  <a:srgbClr val="FFC000"/>
                </a:solidFill>
                <a:latin typeface="Rockwell" panose="02060603020205020403" pitchFamily="18" charset="0"/>
              </a:rPr>
              <a:t>Fancy Coffee Roll</a:t>
            </a:r>
          </a:p>
          <a:p>
            <a:r>
              <a:rPr lang="en-US" sz="2000" dirty="0">
                <a:solidFill>
                  <a:srgbClr val="FFC000"/>
                </a:solidFill>
                <a:latin typeface="Rockwell" panose="02060603020205020403" pitchFamily="18" charset="0"/>
              </a:rPr>
              <a:t>French Cruller</a:t>
            </a:r>
          </a:p>
        </p:txBody>
      </p:sp>
      <p:sp>
        <p:nvSpPr>
          <p:cNvPr id="10" name="Rectangle 9"/>
          <p:cNvSpPr/>
          <p:nvPr/>
        </p:nvSpPr>
        <p:spPr>
          <a:xfrm>
            <a:off x="7535489" y="752982"/>
            <a:ext cx="6096000" cy="2246769"/>
          </a:xfrm>
          <a:prstGeom prst="rect">
            <a:avLst/>
          </a:prstGeom>
        </p:spPr>
        <p:txBody>
          <a:bodyPr>
            <a:spAutoFit/>
          </a:bodyPr>
          <a:lstStyle/>
          <a:p>
            <a:r>
              <a:rPr lang="en-US" sz="2000" b="1" i="1" dirty="0">
                <a:solidFill>
                  <a:srgbClr val="FFC000"/>
                </a:solidFill>
                <a:effectLst>
                  <a:outerShdw blurRad="38100" dist="38100" dir="2700000" algn="tl">
                    <a:srgbClr val="000000">
                      <a:alpha val="43137"/>
                    </a:srgbClr>
                  </a:outerShdw>
                </a:effectLst>
                <a:latin typeface="Rockwell" panose="02060603020205020403" pitchFamily="18" charset="0"/>
              </a:rPr>
              <a:t>Top sellers – (1) $ 3.00 </a:t>
            </a:r>
          </a:p>
          <a:p>
            <a:r>
              <a:rPr lang="en-US" sz="2000" dirty="0">
                <a:solidFill>
                  <a:srgbClr val="FFC000"/>
                </a:solidFill>
                <a:latin typeface="Rockwell" panose="02060603020205020403" pitchFamily="18" charset="0"/>
              </a:rPr>
              <a:t>Pistachio Pinwheels</a:t>
            </a:r>
          </a:p>
          <a:p>
            <a:r>
              <a:rPr lang="en-US" sz="2000" dirty="0">
                <a:solidFill>
                  <a:srgbClr val="FFC000"/>
                </a:solidFill>
                <a:latin typeface="Rockwell" panose="02060603020205020403" pitchFamily="18" charset="0"/>
              </a:rPr>
              <a:t>Boston Cream Delights</a:t>
            </a:r>
          </a:p>
          <a:p>
            <a:r>
              <a:rPr lang="en-US" sz="2000" dirty="0">
                <a:solidFill>
                  <a:srgbClr val="FFC000"/>
                </a:solidFill>
                <a:latin typeface="Rockwell" panose="02060603020205020403" pitchFamily="18" charset="0"/>
              </a:rPr>
              <a:t>Chocolate Confetti</a:t>
            </a:r>
          </a:p>
          <a:p>
            <a:r>
              <a:rPr lang="en-US" sz="2000" dirty="0">
                <a:solidFill>
                  <a:srgbClr val="FFC000"/>
                </a:solidFill>
                <a:latin typeface="Rockwell" panose="02060603020205020403" pitchFamily="18" charset="0"/>
              </a:rPr>
              <a:t>Marshmallow Mayhems</a:t>
            </a:r>
          </a:p>
          <a:p>
            <a:r>
              <a:rPr lang="en-US" sz="2000" dirty="0">
                <a:solidFill>
                  <a:srgbClr val="FFC000"/>
                </a:solidFill>
                <a:latin typeface="Rockwell" panose="02060603020205020403" pitchFamily="18" charset="0"/>
              </a:rPr>
              <a:t>French Twists</a:t>
            </a:r>
          </a:p>
          <a:p>
            <a:r>
              <a:rPr lang="en-US" sz="2000" dirty="0">
                <a:solidFill>
                  <a:srgbClr val="FFC000"/>
                </a:solidFill>
                <a:latin typeface="Rockwell" panose="02060603020205020403" pitchFamily="18" charset="0"/>
              </a:rPr>
              <a:t>Bulls Horns</a:t>
            </a:r>
          </a:p>
        </p:txBody>
      </p:sp>
      <p:sp>
        <p:nvSpPr>
          <p:cNvPr id="5" name="Rectangle 4">
            <a:extLst>
              <a:ext uri="{FF2B5EF4-FFF2-40B4-BE49-F238E27FC236}">
                <a16:creationId xmlns:a16="http://schemas.microsoft.com/office/drawing/2014/main" id="{5EA885C6-74A9-4D7D-8508-5F41710BC5BC}"/>
              </a:ext>
            </a:extLst>
          </p:cNvPr>
          <p:cNvSpPr/>
          <p:nvPr/>
        </p:nvSpPr>
        <p:spPr>
          <a:xfrm>
            <a:off x="2600585" y="4438620"/>
            <a:ext cx="4092111" cy="22160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4B59179-AD78-406C-BAE3-866EB36CC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504" y="4545496"/>
            <a:ext cx="3930275" cy="2014330"/>
          </a:xfrm>
          <a:prstGeom prst="rect">
            <a:avLst/>
          </a:prstGeom>
        </p:spPr>
      </p:pic>
      <p:sp>
        <p:nvSpPr>
          <p:cNvPr id="12" name="Rectangle 11">
            <a:extLst>
              <a:ext uri="{FF2B5EF4-FFF2-40B4-BE49-F238E27FC236}">
                <a16:creationId xmlns:a16="http://schemas.microsoft.com/office/drawing/2014/main" id="{45AF9178-4814-401F-AAE9-F5FB2FDF5ECB}"/>
              </a:ext>
            </a:extLst>
          </p:cNvPr>
          <p:cNvSpPr/>
          <p:nvPr/>
        </p:nvSpPr>
        <p:spPr>
          <a:xfrm>
            <a:off x="7074192" y="4438620"/>
            <a:ext cx="4092111" cy="221606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48732EA-AFB3-4554-A77B-391F09E0A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183" y="4545496"/>
            <a:ext cx="3856382" cy="2014213"/>
          </a:xfrm>
          <a:prstGeom prst="rect">
            <a:avLst/>
          </a:prstGeom>
        </p:spPr>
      </p:pic>
      <p:sp>
        <p:nvSpPr>
          <p:cNvPr id="14" name="Rectangle 13">
            <a:extLst>
              <a:ext uri="{FF2B5EF4-FFF2-40B4-BE49-F238E27FC236}">
                <a16:creationId xmlns:a16="http://schemas.microsoft.com/office/drawing/2014/main" id="{7BFA02A7-B3BD-4069-A260-3CEDF0DFCFEF}"/>
              </a:ext>
            </a:extLst>
          </p:cNvPr>
          <p:cNvSpPr/>
          <p:nvPr/>
        </p:nvSpPr>
        <p:spPr>
          <a:xfrm>
            <a:off x="4487489" y="3415798"/>
            <a:ext cx="6096000" cy="646331"/>
          </a:xfrm>
          <a:prstGeom prst="rect">
            <a:avLst/>
          </a:prstGeom>
        </p:spPr>
        <p:txBody>
          <a:bodyPr>
            <a:spAutoFit/>
          </a:bodyPr>
          <a:lstStyle/>
          <a:p>
            <a:r>
              <a:rPr lang="en-US" b="1" i="1" dirty="0">
                <a:solidFill>
                  <a:srgbClr val="FFC000"/>
                </a:solidFill>
              </a:rPr>
              <a:t>AS OF 2011, 10 PEOPLE IN THE UNITED STATES HAVE THE LAST NAME “DOUGHNUT” or “DONUT.”</a:t>
            </a:r>
          </a:p>
        </p:txBody>
      </p:sp>
      <p:sp>
        <p:nvSpPr>
          <p:cNvPr id="15" name="TextBox 14">
            <a:extLst>
              <a:ext uri="{FF2B5EF4-FFF2-40B4-BE49-F238E27FC236}">
                <a16:creationId xmlns:a16="http://schemas.microsoft.com/office/drawing/2014/main" id="{B66BC37D-6EE0-4CE0-A978-66F23F94F6CE}"/>
              </a:ext>
            </a:extLst>
          </p:cNvPr>
          <p:cNvSpPr txBox="1"/>
          <p:nvPr/>
        </p:nvSpPr>
        <p:spPr>
          <a:xfrm>
            <a:off x="4487489" y="3119554"/>
            <a:ext cx="1232452" cy="369332"/>
          </a:xfrm>
          <a:prstGeom prst="rect">
            <a:avLst/>
          </a:prstGeom>
          <a:noFill/>
        </p:spPr>
        <p:txBody>
          <a:bodyPr wrap="square" rtlCol="0">
            <a:spAutoFit/>
          </a:bodyPr>
          <a:lstStyle/>
          <a:p>
            <a:r>
              <a:rPr lang="en-US" b="1" i="1" dirty="0">
                <a:solidFill>
                  <a:srgbClr val="FFC000"/>
                </a:solidFill>
                <a:effectLst>
                  <a:outerShdw blurRad="38100" dist="38100" dir="2700000" algn="tl">
                    <a:srgbClr val="000000">
                      <a:alpha val="43137"/>
                    </a:srgbClr>
                  </a:outerShdw>
                </a:effectLst>
              </a:rPr>
              <a:t>FUN FACT</a:t>
            </a:r>
          </a:p>
        </p:txBody>
      </p:sp>
      <p:pic>
        <p:nvPicPr>
          <p:cNvPr id="16" name="Picture 2" descr="NEWLOGO.png">
            <a:extLst>
              <a:ext uri="{FF2B5EF4-FFF2-40B4-BE49-F238E27FC236}">
                <a16:creationId xmlns:a16="http://schemas.microsoft.com/office/drawing/2014/main" id="{BACF59A1-23EC-4CAB-A017-4BC979FCF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871" y="1"/>
            <a:ext cx="1054955" cy="75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0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D25C0A-6544-44DA-AF3C-0A79105D70B7}"/>
              </a:ext>
            </a:extLst>
          </p:cNvPr>
          <p:cNvSpPr>
            <a:spLocks noGrp="1"/>
          </p:cNvSpPr>
          <p:nvPr>
            <p:ph type="title"/>
          </p:nvPr>
        </p:nvSpPr>
        <p:spPr>
          <a:xfrm>
            <a:off x="838200" y="0"/>
            <a:ext cx="10515600" cy="714895"/>
          </a:xfrm>
          <a:solidFill>
            <a:schemeClr val="accent2">
              <a:lumMod val="60000"/>
              <a:lumOff val="40000"/>
            </a:schemeClr>
          </a:solidFill>
        </p:spPr>
        <p:txBody>
          <a:bodyPr>
            <a:normAutofit/>
          </a:bodyPr>
          <a:lstStyle/>
          <a:p>
            <a:pPr algn="ctr"/>
            <a:r>
              <a:rPr lang="en-US" dirty="0">
                <a:latin typeface="Rockwell" panose="02060603020205020403" pitchFamily="18" charset="0"/>
              </a:rPr>
              <a:t>Location / Contact</a:t>
            </a:r>
          </a:p>
        </p:txBody>
      </p:sp>
      <p:sp>
        <p:nvSpPr>
          <p:cNvPr id="5" name="Content Placeholder 4">
            <a:extLst>
              <a:ext uri="{FF2B5EF4-FFF2-40B4-BE49-F238E27FC236}">
                <a16:creationId xmlns:a16="http://schemas.microsoft.com/office/drawing/2014/main" id="{DACFD4CB-8E15-44ED-B840-F59A753B2BF9}"/>
              </a:ext>
            </a:extLst>
          </p:cNvPr>
          <p:cNvSpPr>
            <a:spLocks noGrp="1"/>
          </p:cNvSpPr>
          <p:nvPr>
            <p:ph idx="1"/>
          </p:nvPr>
        </p:nvSpPr>
        <p:spPr>
          <a:xfrm>
            <a:off x="838200" y="714895"/>
            <a:ext cx="10515600" cy="5462068"/>
          </a:xfrm>
        </p:spPr>
        <p:txBody>
          <a:bodyPr/>
          <a:lstStyle/>
          <a:p>
            <a:endParaRPr lang="en-US" dirty="0"/>
          </a:p>
        </p:txBody>
      </p:sp>
      <p:sp>
        <p:nvSpPr>
          <p:cNvPr id="6" name="Rectangle 5"/>
          <p:cNvSpPr/>
          <p:nvPr/>
        </p:nvSpPr>
        <p:spPr>
          <a:xfrm>
            <a:off x="838200" y="714895"/>
            <a:ext cx="10515600" cy="6143105"/>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7BD562-B417-467C-AA83-CC0949C40748}"/>
              </a:ext>
            </a:extLst>
          </p:cNvPr>
          <p:cNvPicPr>
            <a:picLocks noChangeAspect="1"/>
          </p:cNvPicPr>
          <p:nvPr/>
        </p:nvPicPr>
        <p:blipFill>
          <a:blip r:embed="rId3"/>
          <a:stretch>
            <a:fillRect/>
          </a:stretch>
        </p:blipFill>
        <p:spPr>
          <a:xfrm>
            <a:off x="6741630" y="3095617"/>
            <a:ext cx="3869860" cy="3484437"/>
          </a:xfrm>
          <a:prstGeom prst="rect">
            <a:avLst/>
          </a:prstGeom>
        </p:spPr>
      </p:pic>
      <p:sp>
        <p:nvSpPr>
          <p:cNvPr id="2" name="Rectangle 1"/>
          <p:cNvSpPr/>
          <p:nvPr/>
        </p:nvSpPr>
        <p:spPr>
          <a:xfrm>
            <a:off x="6741630" y="2114194"/>
            <a:ext cx="6096000" cy="981423"/>
          </a:xfrm>
          <a:prstGeom prst="rect">
            <a:avLst/>
          </a:prstGeom>
        </p:spPr>
        <p:txBody>
          <a:bodyPr>
            <a:spAutoFit/>
          </a:bodyPr>
          <a:lstStyle/>
          <a:p>
            <a:pPr>
              <a:lnSpc>
                <a:spcPct val="107000"/>
              </a:lnSpc>
            </a:pPr>
            <a:r>
              <a:rPr lang="en-US" dirty="0">
                <a:solidFill>
                  <a:schemeClr val="accent4"/>
                </a:solidFill>
                <a:latin typeface="Rockwell" panose="02060603020205020403" pitchFamily="18" charset="0"/>
                <a:ea typeface="Times New Roman" panose="02020603050405020304" pitchFamily="18" charset="0"/>
                <a:cs typeface="Times New Roman" panose="02020603050405020304" pitchFamily="18" charset="0"/>
              </a:rPr>
              <a:t>2112 Main Street Urbana , Illinois 61801</a:t>
            </a:r>
            <a:endParaRPr lang="en-US" dirty="0">
              <a:solidFill>
                <a:schemeClr val="accent4"/>
              </a:solidFill>
              <a:latin typeface="Rockwell" panose="02060603020205020403" pitchFamily="18" charset="0"/>
              <a:ea typeface="Calibri" panose="020F0502020204030204" pitchFamily="34" charset="0"/>
              <a:cs typeface="Times New Roman" panose="02020603050405020304" pitchFamily="18" charset="0"/>
            </a:endParaRPr>
          </a:p>
          <a:p>
            <a:pPr>
              <a:lnSpc>
                <a:spcPct val="107000"/>
              </a:lnSpc>
            </a:pPr>
            <a:r>
              <a:rPr lang="en-US" dirty="0">
                <a:solidFill>
                  <a:schemeClr val="accent4"/>
                </a:solidFill>
                <a:latin typeface="Rockwell" panose="02060603020205020403" pitchFamily="18" charset="0"/>
                <a:ea typeface="Times New Roman" panose="02020603050405020304" pitchFamily="18" charset="0"/>
                <a:cs typeface="Times New Roman" panose="02020603050405020304" pitchFamily="18" charset="0"/>
              </a:rPr>
              <a:t>(217) – 555 - 1234</a:t>
            </a:r>
          </a:p>
          <a:p>
            <a:pPr>
              <a:lnSpc>
                <a:spcPct val="107000"/>
              </a:lnSpc>
            </a:pPr>
            <a:r>
              <a:rPr lang="en-US" dirty="0">
                <a:solidFill>
                  <a:schemeClr val="accent4"/>
                </a:solidFill>
                <a:latin typeface="Rockwell" panose="02060603020205020403" pitchFamily="18" charset="0"/>
                <a:ea typeface="Times New Roman" panose="02020603050405020304" pitchFamily="18" charset="0"/>
                <a:cs typeface="Times New Roman" panose="02020603050405020304" pitchFamily="18" charset="0"/>
              </a:rPr>
              <a:t>Email: contact@donutdelights.com</a:t>
            </a:r>
            <a:endParaRPr lang="en-US" dirty="0">
              <a:solidFill>
                <a:schemeClr val="accent4"/>
              </a:solidFill>
              <a:latin typeface="Rockwell" panose="02060603020205020403" pitchFamily="18" charset="0"/>
              <a:ea typeface="Calibri" panose="020F0502020204030204" pitchFamily="34" charset="0"/>
              <a:cs typeface="Times New Roman" panose="02020603050405020304" pitchFamily="18" charset="0"/>
            </a:endParaRPr>
          </a:p>
        </p:txBody>
      </p:sp>
      <p:sp>
        <p:nvSpPr>
          <p:cNvPr id="8" name="Rectangle 7"/>
          <p:cNvSpPr/>
          <p:nvPr/>
        </p:nvSpPr>
        <p:spPr>
          <a:xfrm>
            <a:off x="990601" y="3303500"/>
            <a:ext cx="3869860" cy="335976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F3701D-66BB-447B-80CA-017BF05A89CA}"/>
              </a:ext>
            </a:extLst>
          </p:cNvPr>
          <p:cNvSpPr txBox="1"/>
          <p:nvPr/>
        </p:nvSpPr>
        <p:spPr>
          <a:xfrm>
            <a:off x="1934817" y="4798717"/>
            <a:ext cx="2226365" cy="369332"/>
          </a:xfrm>
          <a:prstGeom prst="rect">
            <a:avLst/>
          </a:prstGeom>
          <a:noFill/>
        </p:spPr>
        <p:txBody>
          <a:bodyPr wrap="square" rtlCol="0">
            <a:spAutoFit/>
          </a:bodyPr>
          <a:lstStyle/>
          <a:p>
            <a:r>
              <a:rPr lang="en-US" dirty="0"/>
              <a:t>Comments Area</a:t>
            </a:r>
          </a:p>
        </p:txBody>
      </p:sp>
      <p:pic>
        <p:nvPicPr>
          <p:cNvPr id="1026" name="Picture 2" descr="Image result for email sign up">
            <a:extLst>
              <a:ext uri="{FF2B5EF4-FFF2-40B4-BE49-F238E27FC236}">
                <a16:creationId xmlns:a16="http://schemas.microsoft.com/office/drawing/2014/main" id="{D8340208-5D8A-4464-BAA0-64BF40D31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1" y="858577"/>
            <a:ext cx="5105399" cy="23012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EWLOGO.png">
            <a:extLst>
              <a:ext uri="{FF2B5EF4-FFF2-40B4-BE49-F238E27FC236}">
                <a16:creationId xmlns:a16="http://schemas.microsoft.com/office/drawing/2014/main" id="{1B1FEDBB-029F-494F-B5E4-BB7A30345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871" y="1"/>
            <a:ext cx="1001946" cy="7159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facebook logo">
            <a:extLst>
              <a:ext uri="{FF2B5EF4-FFF2-40B4-BE49-F238E27FC236}">
                <a16:creationId xmlns:a16="http://schemas.microsoft.com/office/drawing/2014/main" id="{4D1AF531-EE9A-44DD-B7B5-6684E05A3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6091" y="3484378"/>
            <a:ext cx="688505" cy="6041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instagram logo">
            <a:extLst>
              <a:ext uri="{FF2B5EF4-FFF2-40B4-BE49-F238E27FC236}">
                <a16:creationId xmlns:a16="http://schemas.microsoft.com/office/drawing/2014/main" id="{2FA80919-4373-4DC9-8D14-DDB44E3E0E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6091" y="4496648"/>
            <a:ext cx="688505" cy="6041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twitter logo">
            <a:extLst>
              <a:ext uri="{FF2B5EF4-FFF2-40B4-BE49-F238E27FC236}">
                <a16:creationId xmlns:a16="http://schemas.microsoft.com/office/drawing/2014/main" id="{C162CD3D-C127-44E2-BDE3-E5839716FB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6091" y="5631100"/>
            <a:ext cx="688505" cy="68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226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404</Words>
  <Application>Microsoft Office PowerPoint</Application>
  <PresentationFormat>Widescreen</PresentationFormat>
  <Paragraphs>45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Rockwell</vt:lpstr>
      <vt:lpstr>Office Theme</vt:lpstr>
      <vt:lpstr>Donut Delights</vt:lpstr>
      <vt:lpstr>About Us</vt:lpstr>
      <vt:lpstr>Menu</vt:lpstr>
      <vt:lpstr>Location / 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Peyton Miller</dc:creator>
  <cp:lastModifiedBy>Peyton Miller</cp:lastModifiedBy>
  <cp:revision>21</cp:revision>
  <dcterms:created xsi:type="dcterms:W3CDTF">2018-10-04T11:16:06Z</dcterms:created>
  <dcterms:modified xsi:type="dcterms:W3CDTF">2018-12-09T20:54:01Z</dcterms:modified>
</cp:coreProperties>
</file>